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sldIdLst>
    <p:sldId id="260" r:id="rId2"/>
    <p:sldId id="256" r:id="rId3"/>
    <p:sldId id="258" r:id="rId4"/>
    <p:sldId id="292" r:id="rId5"/>
    <p:sldId id="293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30" r:id="rId24"/>
    <p:sldId id="331" r:id="rId25"/>
    <p:sldId id="329" r:id="rId26"/>
    <p:sldId id="289" r:id="rId27"/>
    <p:sldId id="290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648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F79D648B-6D16-2B88-F7BF-BA68EC9F3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CE073C5-B7B3-B3E6-0B98-83890149C9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3501E027-DA2D-93E1-E1F8-BAA787FE6E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2231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6DE90A08-BA48-C6B2-9424-8E407930B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A3E0FB7A-D8BA-099F-C35C-F0571CF205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6A37A2F2-5101-0F5D-9118-EF70881540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7210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F51AA383-8A0A-EAC8-35C7-3DDDFE257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1D3EF00A-DB6E-D46E-A200-EB4D37203E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52187337-9EE9-432E-75C6-87EFA2DC55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5954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17D5BA60-C5F5-9386-58A0-3FC41E649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11D2A93F-FC84-B89A-CE6C-AD934C6E32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81C22FD6-16DC-37F4-30AE-F7A2F4B54D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6880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81FFB8BA-EC00-A5DE-996E-D77F10AF1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24BC4B4C-EEFA-DC69-5883-A06FE3F1DA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57DE4B7C-DA2F-89CF-2E53-ED66B679B2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772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19199A9-9B57-8422-4291-A237D2DBA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039C6CEE-2F85-3FD6-A681-F752C2491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7AE4616F-BF29-246E-D235-B943BC5B4C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5686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C51D776D-FA1B-6045-FF69-D0F635F6D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F3365703-8205-A298-222C-D1D9638426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3BAAFC0B-1539-10BF-5BAF-16D819C345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8596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16831C0-8705-526B-B4AB-A0642C7EC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B7C44B5B-9695-5E58-4FCC-C21002C315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254037F8-48EA-0572-1EEA-8012D29034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9643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2618C7B1-708E-319A-2C19-050E8A990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5733866B-D3A1-1CDD-FA65-907B61B5D9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9B18D2A1-FCE0-7AB2-C0C4-0359367C8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0081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366D2DA5-EA98-A9FB-ACFC-AB84C1434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5C0A9D38-2507-961E-A19D-4CEB394D72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70D1F35F-39B2-C3E0-E5E2-B09378EC17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051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DB44B2A4-E4CA-17FC-3AF5-CE6D118E9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7615D589-5546-9D41-591D-91F0E05270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4890D581-1F9F-8FC5-BE0B-C3A97735D8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68992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F3F01847-1514-7D37-FF76-59DB6E98B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58236136-F33B-3CBC-7898-22A112099C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15A3AAC1-2BB7-3C8C-3A80-33D1648A0B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1044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7231B248-96C4-DF4F-E1FC-728F7C696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9ADE91A8-3B86-31AF-9315-9EAF1C0394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FAE3D272-5A04-9CD2-07F9-1AFC473F71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63418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9034A61-C8F1-7259-72EE-A7B643541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F26CC288-BDA1-F477-80AF-A45452D591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301F7377-7AEC-97D2-FF13-1273A50BD1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5622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4AAC578-13AD-09C7-01DE-A50BBBF1A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FABE72FD-A8FA-99CB-6A3F-E7CA647AD6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D52DC411-19FD-513E-2102-0051480759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1648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F89AA3F2-C41A-F10F-F776-9785DF9E2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24ED3096-4F3A-B9C6-235A-9E25243E78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F24A933D-EA64-59C7-F702-BE7412AEBE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6070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780EC0B5-026B-0B48-0938-82EDEA377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8A5BD22A-56E1-F337-CEEE-A03CF90C87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BCCB0897-E4B5-6B82-9B31-F0553E665A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369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AB5C2753-208B-BA49-3E9B-4F52D9BE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EB478865-4F2E-EB16-DAB7-7DF645C866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1C602895-C079-427E-32B3-635A28D3A8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49468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F4CAD6C7-B29A-E8EE-A395-B5AF78189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DFAF1D61-6D7E-D800-2354-A699B2C648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87A538D4-E7E4-AECE-E227-D8AA0E12FD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9662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12E0B905-F756-CB6A-8B23-B999BD900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2E4EBAFD-260D-CE16-0FDA-6291F182A7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7DB41F60-CF0B-AC0C-1221-FE31776E14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58225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057D1230-AFBF-406B-20A7-4C775958F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48ECF0CD-4DC5-2098-B289-5B50517316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5619BEFE-6723-153D-6F96-51A081E19C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663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7C1AEEED-6FF6-C3A3-D276-749081CF5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A3D28FB7-7AB2-7CC0-8A5A-B60E2A5E6D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B750300D-FE6F-00A0-B3EE-A3F6033E94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64939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63B9CA7C-1E27-94D8-7E09-FC41AD927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6A821F02-5C0F-9338-9077-35B16F19C3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5BFE6C0D-039B-5A32-BFCE-E8428F6D6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79733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E511A200-1000-4DB1-10F2-58FA74B7A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705E895-E31A-FFBE-C181-C2B8B1BB9F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7AFBD5C-926B-9BC9-DDA7-7731B2014F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5146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27FD5CE1-0BC0-DFCA-ECFA-44F5E694C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8C88842-8A58-248E-1B4F-15D4752EBA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00CD78D4-2F2F-26E6-CDD4-D950416DA4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1172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228478" y="1855458"/>
            <a:ext cx="68727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4400" b="1" dirty="0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BEM VINDOS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231903" y="1547449"/>
            <a:ext cx="6872700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3200" b="1" dirty="0">
                <a:solidFill>
                  <a:srgbClr val="00B0F0"/>
                </a:solidFill>
              </a:rPr>
              <a:t>Patrimônio Público</a:t>
            </a:r>
          </a:p>
          <a:p>
            <a:r>
              <a:rPr lang="pt-BR" sz="2800" dirty="0">
                <a:solidFill>
                  <a:schemeClr val="bg1"/>
                </a:solidFill>
              </a:rPr>
              <a:t>Gestão de Ativos, Inventário Contábil e Inteligência Artificial Aplicada</a:t>
            </a:r>
            <a:endParaRPr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F1CA1170-8CB7-ACB2-2929-C3FF5E811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>
            <a:extLst>
              <a:ext uri="{FF2B5EF4-FFF2-40B4-BE49-F238E27FC236}">
                <a16:creationId xmlns:a16="http://schemas.microsoft.com/office/drawing/2014/main" id="{E4124EC6-4CBA-F6FF-E663-5E65AA07A09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7300B0FE-9D7B-A551-E1AB-4914534188C3}"/>
              </a:ext>
            </a:extLst>
          </p:cNvPr>
          <p:cNvSpPr txBox="1"/>
          <p:nvPr/>
        </p:nvSpPr>
        <p:spPr>
          <a:xfrm>
            <a:off x="1135650" y="1867927"/>
            <a:ext cx="68727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2200" dirty="0">
                <a:solidFill>
                  <a:schemeClr val="bg1"/>
                </a:solidFill>
              </a:rPr>
              <a:t>Cadastramento e Regularização de Bens Imóveis</a:t>
            </a:r>
            <a:endParaRPr lang="pt-BR" sz="2200" dirty="0">
              <a:solidFill>
                <a:schemeClr val="bg1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66A4EBDD-D6CA-C78F-6690-7B9B9557581E}"/>
              </a:ext>
            </a:extLst>
          </p:cNvPr>
          <p:cNvSpPr txBox="1"/>
          <p:nvPr/>
        </p:nvSpPr>
        <p:spPr>
          <a:xfrm>
            <a:off x="1135650" y="2391117"/>
            <a:ext cx="4098007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Dia: 01/10/2026  Das 14h às 17h</a:t>
            </a:r>
          </a:p>
        </p:txBody>
      </p:sp>
    </p:spTree>
    <p:extLst>
      <p:ext uri="{BB962C8B-B14F-4D97-AF65-F5344CB8AC3E}">
        <p14:creationId xmlns:p14="http://schemas.microsoft.com/office/powerpoint/2010/main" val="696507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A6D2E93A-0763-C3C1-247A-9E28B00D3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>
            <a:extLst>
              <a:ext uri="{FF2B5EF4-FFF2-40B4-BE49-F238E27FC236}">
                <a16:creationId xmlns:a16="http://schemas.microsoft.com/office/drawing/2014/main" id="{AAE13CD1-365A-804C-8626-DF2659DD936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DF583E57-ADD7-02F1-2A9B-28D29C22E6AE}"/>
              </a:ext>
            </a:extLst>
          </p:cNvPr>
          <p:cNvSpPr txBox="1"/>
          <p:nvPr/>
        </p:nvSpPr>
        <p:spPr>
          <a:xfrm>
            <a:off x="1049022" y="63386"/>
            <a:ext cx="6872700" cy="439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buNone/>
              <a:defRPr/>
            </a:pPr>
            <a:endParaRPr lang="pt-BR" altLang="pt-BR" sz="18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pt-BR" altLang="pt-BR" sz="1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de formação:</a:t>
            </a:r>
          </a:p>
          <a:p>
            <a:pPr marL="0" indent="0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MBA em Gestão Pública e Inovação</a:t>
            </a:r>
          </a:p>
          <a:p>
            <a:pPr marL="0" indent="0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Especialista em Contabilidade Gerencial e Empresarial</a:t>
            </a:r>
          </a:p>
          <a:p>
            <a:pPr marL="0" indent="0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Bacharel em Administração</a:t>
            </a:r>
          </a:p>
          <a:p>
            <a:pPr marL="0" indent="0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Bacharel em Ciências Contábeis</a:t>
            </a:r>
          </a:p>
          <a:p>
            <a:pPr marL="360363" lvl="1" indent="-179388">
              <a:buNone/>
              <a:defRPr/>
            </a:pPr>
            <a:endParaRPr lang="pt-BR" altLang="pt-BR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lvl="1" indent="-180975">
              <a:buNone/>
              <a:defRPr/>
            </a:pPr>
            <a:r>
              <a:rPr lang="pt-BR" altLang="pt-BR" sz="1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Atuação:</a:t>
            </a:r>
          </a:p>
          <a:p>
            <a:pPr marL="84138" lvl="1" indent="-180975"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Unypública</a:t>
            </a:r>
          </a:p>
          <a:p>
            <a:pPr marL="84138" lvl="1" indent="-180975"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Unyflex</a:t>
            </a:r>
          </a:p>
          <a:p>
            <a:pPr marL="84138" lvl="1" indent="-180975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Universitário</a:t>
            </a:r>
          </a:p>
          <a:p>
            <a:pPr marL="84138" lvl="1" indent="-180975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Palestrante / Treinador / Instrutor Técnico</a:t>
            </a:r>
          </a:p>
          <a:p>
            <a:pPr marL="84138" lvl="1" indent="-180975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Contador de Gestão Municipal</a:t>
            </a:r>
          </a:p>
          <a:p>
            <a:pPr lvl="4" algn="r">
              <a:buNone/>
              <a:defRPr/>
            </a:pPr>
            <a:endParaRPr lang="pt-BR" altLang="pt-BR" sz="1100" b="1" dirty="0">
              <a:solidFill>
                <a:schemeClr val="bg1"/>
              </a:solidFill>
              <a:highlight>
                <a:srgbClr val="FF66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 algn="r">
              <a:buNone/>
              <a:defRPr/>
            </a:pPr>
            <a:endParaRPr lang="pt-BR" altLang="pt-BR" sz="1600" b="1" dirty="0">
              <a:solidFill>
                <a:schemeClr val="bg1"/>
              </a:solidFill>
              <a:highlight>
                <a:srgbClr val="FF66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 algn="r">
              <a:buNone/>
              <a:defRPr/>
            </a:pPr>
            <a:r>
              <a:rPr lang="pt-BR" altLang="pt-BR" sz="2000" b="1" dirty="0">
                <a:solidFill>
                  <a:srgbClr val="0000FF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Nilson Francisco Tognato</a:t>
            </a:r>
            <a:endParaRPr lang="pt-BR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5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80D0B81E-6817-EBA4-B76D-F8952D443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57F918BD-CBCE-DDA4-BAFF-916260FEFA1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68407627-A23B-0330-A975-E4C8B45D1982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01 Fluxo de cadastramento e identificação completa dos bens imóveis, incluindo características físicas, técnicas e documentais.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02 Incorporação de edificações construídas pela entidade e obras em andamento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03 Regularização cartorial de imóveis doados ou cedidos ao ente público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04 Cessão de uso, permissão, concessão ou autorização de uso a terceiros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05 Recebimento de imóveis emprestados ou cedidos por outros entes federativos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C42B7BDD-B122-5CF6-ADFE-EC67711705B6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0497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1BF9005A-2E65-187D-124C-66484512B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50172434-02A9-4ED8-5046-29AA85584B4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4BBDC60D-3716-3E7A-DBC2-37350152C77E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06 Registro de benfeitorias, reformas ampliadas e recuperação de estruturas públicas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07 Controle de ocupação, inventário de terrenos e conformidade socioambiental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08 Relatórios gerenciais e providências jurídicas para proteção da posse do patrimônio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4694C838-8148-A4A8-A19B-A219A430AD5E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98542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CE98994B-A251-8783-F524-8319E6000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7081D1FD-FBD1-3E7E-16F7-6AE61F66F41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7E0966CD-4158-58DC-03E3-C68B9026BD1E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01. Fluxo de cadastramento e identificação completa dos bens imóveis, incluindo características físicas, técnicas e documentais.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No SIM-AM, o cadastro inicia-se pela tabela Bem, que registra código, descrição, natureza, categoria, detalhamento, utilização e data de aquisição/cadastro.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Para imóveis, complementa-se com LocalizacaoImovel (logradouro, número, bairro, CEP) e CoordenadaGeografica (grau, minuto, segundo sul/oeste). 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E1864105-F24B-666B-A98E-E46E2CD66951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200733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20CBA3D9-FEDB-E3A3-F965-F17F321E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EDBEEB1D-F3C0-EF3E-5B41-3F3CC74A79D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EAC754E7-7098-E433-2D08-322EB10AB005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01. Fluxo de cadastramento e identificação completa dos bens imóveis, incluindo características físicas, técnicas e documentais.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Documentalmente, o Manual exige Termo de Vinculação e Responsabilidade e Vistoria das Condições do Imóvel, com matrícula, cartório, área, confrontações e responsáveis.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identificação completa inclui características físicas, técnicas e documentais, garantindo individualização e controle patrimonial.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DEB0611D-AC01-CFC8-F69A-8BBE88107FDE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92110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23833D75-E0BB-F482-D019-97A0E31A7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352391E9-35B7-60CE-A859-88AED75C1E7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A11DF515-AF9A-37EB-DEBF-30703D651FEC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02. Incorporação de edificações construídas pela entidade e obras em andamento.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MCASP orienta que edificações construídas pela própria entidade devem ser reconhecidas como ativo imobilizado pelo custo de produção, incluindo materiais, mão de obra e custos indiretos.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Obras em andamento são registradas em conta específica de “Bens em Processo de Construção” até sua conclusão, quando são transferidas para conta definitiva.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No SIM-AM, a tabela MovimentacaoBem registra os tipos “Construção” e “Ampliação”, e a tabela Intervencao controla obras públicas. 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7D8E4337-B237-4CAC-E99D-3C0E7C2D240F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05945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725707CE-18F4-9F41-B740-394A234EA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6E9564E9-5D12-9EBC-BA29-E6F3B037710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1188D2A7-FB24-05F7-1F78-86EC2ABED480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02. Incorporação de edificações construídas pela entidade e obras em andamento.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Manual de Bens Imóveis exige, para averbação, documentos como projeto, “habite-se”, CVCO e CND do INSS quando a obra exceder 70 m². A incorporação deve observar o regime de competência e os critérios de capitalização de custos subsequentes. 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1592D849-611D-9659-F023-9820CC274D0F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26472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98BEE65E-8CF0-8B66-054A-E397B70E3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DF93C730-03DD-DE73-9505-70E7BEAA847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BBFC024C-27BB-4ADA-8B1E-AB9B500F9A5F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03. Regularização cartorial de imóveis doados ou cedidos ao ente público.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doação de imóvel público é excepcional e depende de lei específica, conforme art. 10 da Constituição Estadual (PARANÁ) e Lei 15.608/2007. O Manual exige escritura pública, registro no Cartório de Registro de Imóveis e averbação da matrícula.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CPE deve solicitar certidão atualizada da escritura e da matrícula dentro do prazo da lei autorizatória.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Decreto Estadual 481/2015 estabelece obrigações para averbação de alterações registrais. 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A9A3B226-1EEF-B1E2-1516-BD2FBCDAD8E4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115224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A5C6FC58-3DB9-AAFF-8E45-98DEC92B5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DE9DBE30-2951-97C0-2BBD-C451ECB8A13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EFD3AA3E-9506-6805-D1D4-8C1FA31F3E8C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03. Regularização cartorial de imóveis doados ou cedidos ao ente público.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No SIM-AM, o bem é cadastrado na tabela Bem com situação dominial e detalhamento. A regularização cartorial garante a segurança jurídica e a correta evidenciação patrimonial. 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36DE275C-ED96-A75D-3FEA-37746142DA9D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4995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E4D778F3-458B-AA25-582F-55539055E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914D388C-220F-A199-5879-A6B3B170278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B5F4D323-23F6-A74B-E6FD-C0F8C0B1792C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04. Cessão de uso, permissão, concessão ou autorização de uso a terceiros.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cessão de uso gratuita é vedada, salvo exceções constitucionais e mediante lei autorizatória, conforme art. 10 da Constituição Estadual.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permissão de uso é ato unilateral, discricionário e precário, sujeito a licitação.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concessão de uso é contrato administrativo que exclui a precariedade e depende de lei autorizatória e licitação.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concessão de direito real de uso é regulada pelo Decreto-Lei 271/1967 e exige interesse social.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E847BF2E-20B3-803F-7AFD-DD096A261F7E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86153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1AD62B11-A5ED-8FA8-82EE-88A530E6C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E3AF0A97-64C1-5A6F-0349-0721B6A5CA2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90C24045-7D36-09B4-2D71-0804B5BE8A60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04. Cessão de uso, permissão, concessão ou autorização de uso a terceiros.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Manual detalha obrigações do cessionário: conservação, seguro, acesso à fiscalização, vedação de cessão a terceiros.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No SIM-AM, contratos e convênios podem ser vinculados.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autorização de uso é ato precário para eventos ou instalações temporárias.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55AE50AD-6A5C-7246-E5D1-F86D5E71B837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74828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001F2734-C964-19D2-CBD2-0205CFC9A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30499963-05CA-58CF-EE03-8C467203689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ECD66DD2-E699-6CBE-9615-AD198CE24246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05. Recebimento de imóveis emprestados ou cedidos por outros entes federativos.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recebimento de imóveis por empréstimo ou cessão de outros entes deve ser reconhecido como ativo somente quando houver transferência de controle e benefícios, conforme MCASP.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Se a transferência for gratuita, a mensuração inicial é pelo valor justo.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No SIM-AM, o bem é cadastrado na tabela Bem com propriedade “Terceiro” e detalhamento adequado.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incorporação por transferência é registrada na MovimentacaoBem (tipo 3 – Incorporação por Transferência). 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CCAB68D0-0285-D01C-94F8-CCF12E179920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68312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D9E961B7-4594-6035-4963-5ADBA4848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1D6F9C56-FB1B-F4F4-8BAD-465DB559599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4FC9AA11-B428-7C6E-7CFD-BC6BAF900836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05. Recebimento de imóveis emprestados ou cedidos por outros entes federativos.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Manual de Bens Imóveis trata da vinculação e responsabilidade,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aplicam-se as normas gerais de contabilidade.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regularização documental inclui termo de cessão ou comodato e registro no cartório quando aplicável.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5D14EF7F-05FC-F086-3796-EF33E9712C39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09955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9ADABE67-1BEF-112D-2238-AA52CAEC8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B880E81E-CDB2-64D9-5282-73D4FEB8DD2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619A7815-D9B1-624F-8C2D-A3AA0D76143F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06. Registro de benfeitorias, reformas ampliadas e recuperação de estruturas públicas.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MCASP estabelece que custos subsequentes devem ser capitalizados quando aumentarem a vida útil, a capacidade ou a qualidade dos benefícios do ativo; caso contrário, são reconhecidos como despesa.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Reformas e ampliações devem ser registradas no SIM-AM por meio da MovimentacaoBem, tipos “Reformas/Melhorias sem ampliação” e “Ampliação”.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Manual de Bens Imóveis exige prévia autorização para construções, reformas, ampliações ou demolições, com projeto, habite-se e averbação.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FB7FC7E5-38AE-7E71-AC49-0775FEE7FBE2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97081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E99C5CF4-D6C7-AACF-CEE5-CF640D36D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0838BAE1-F505-A190-B37B-55782A7727F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C1525305-E67F-F23D-362E-9D42C1C782C4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06. Registro de benfeitorias, reformas ampliadas e recuperação de estruturas públicas.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recuperação de estruturas públicas segue os mesmos critérios, com vistoria e relatório de condições.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registro contábil deve observar depreciação e impairment.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C26F3BC8-A3C4-527D-F2A9-23CED2DDAF5F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169794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BEB7A0AF-7DFF-D10B-2793-ABC4DCFB1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0206437D-D552-9027-E57C-716874823A8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43ADF236-EBED-B847-CBB0-DA0C8379E943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07. Controle de ocupação, inventário de terrenos e conformidade socioambiental.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Manual de Bens Imóveis determina que o Usuário Vinculado encaminhe à CPE, a cada dois anos, Relatório de Condições Gerais do Imóvel, indicando medidas de conservação e manutenção.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Vistoria das Condições do Imóvel integra o Termo de Vinculação.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SIM-AM possui tabelas LocalizacaoImovel, CoordenadaGeografica e Bem para inventário de terrenos. 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61712328-D041-3581-B527-39C1AC111514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91183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8B6354AE-2C75-CF11-FA54-565DB8046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12B862D4-EB41-5F06-9934-756128D5C8B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C427BCCD-435B-3D1C-FB93-92F4A2E842F1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07. Controle de ocupação, inventário de terrenos e conformidade socioambiental.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conformidade socioambiental envolve a observância da legislação ambiental e urbanística, além da regularização fundiária.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MCASP orienta a evidenciação de passivos ambientais e ativos de infraestrutura.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controle de ocupação evita invasões e garante a destinação regular.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736BE4B3-8AF5-00EB-9C70-F7BA072DD7C1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97260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317F6E7E-9505-1F79-EDD4-874D094C9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6EA8A16A-E5EB-BF7A-3418-F488D702D54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D0A22722-6B64-0330-8E16-5DF54BC00A21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08. Relatórios gerenciais e providências jurídicas para proteção da posse do patrimônio.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Manual prevê, em caso de invasão, a emissão de Notificação Extrajudicial para Desocupação, com prazo de 90 dias.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Decorrido o prazo sem desocupação, a CPE encaminha o processo à Procuradoria Geral do Estado para reintegração de posse.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Se a ocupação for inferior a 365 dias, a desocupação pode ser obtida por liminar, conforme orientação da PGE.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SIM-AM gera relatórios gerenciais a partir das tabelas Bem, DetalheBem, MovimentacaoBem e Intervencao. 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EC727CC3-FC75-20DD-F928-1022FF80B9BB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76647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C833E52D-A091-4AB4-0914-6DCC66EAC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354B2BCA-AEB8-522B-3A4B-C8CD23CABE7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FB644018-45F9-51C9-3227-C8FEAA0C1847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>
                <a:latin typeface="Arial" panose="020B0604020202020204" pitchFamily="34" charset="0"/>
                <a:cs typeface="Arial" panose="020B0604020202020204" pitchFamily="34" charset="0"/>
              </a:rPr>
              <a:t>08. Relatórios gerenciais e providências jurídicas para proteção da posse do patrimônio.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 MCASP exige evidenciação em notas explicativas sobre restrições e riscos. </a:t>
            </a:r>
          </a:p>
          <a:p>
            <a:pPr algn="just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proteção da posse inclui ações judiciais e administrativas para garantir o patrimônio público.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BAA84931-E897-C8E4-3BF0-C759864CBF69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43879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9199B1A4-3920-516A-B821-2A1DA0B7A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F98CF962-F4DE-772E-A937-279C47CF704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EC430376-B2D5-51FF-5A4E-774AF7B3E655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1800" b="1" dirty="0">
                <a:solidFill>
                  <a:srgbClr val="0000FF"/>
                </a:solidFill>
              </a:rPr>
              <a:t>Questão</a:t>
            </a:r>
          </a:p>
          <a:p>
            <a:pPr algn="just"/>
            <a:r>
              <a:rPr lang="pt-BR" sz="1800" b="1" dirty="0">
                <a:solidFill>
                  <a:srgbClr val="0000FF"/>
                </a:solidFill>
              </a:rPr>
              <a:t>01) Aponte a alternativa que contém uma informação correta sobre incorporação, benfeitorias e proteção da posse de bens imóveis públicos.</a:t>
            </a:r>
          </a:p>
          <a:p>
            <a:pPr algn="just"/>
            <a:r>
              <a:rPr lang="pt-BR" sz="1800" b="1" dirty="0">
                <a:solidFill>
                  <a:srgbClr val="0000FF"/>
                </a:solidFill>
              </a:rPr>
              <a:t>A)</a:t>
            </a:r>
            <a:r>
              <a:rPr lang="pt-BR" sz="1800" dirty="0">
                <a:solidFill>
                  <a:srgbClr val="0000FF"/>
                </a:solidFill>
              </a:rPr>
              <a:t> Edificações construídas pela própria entidade devem ser reconhecidas como ativo imobilizado pelo custo de produção, incluindo materiais, mão de obra e custos indiretos; obras em andamento são registradas em conta específica de “Bens em Processo de Construção” até sua conclusão.</a:t>
            </a:r>
          </a:p>
          <a:p>
            <a:pPr algn="just"/>
            <a:r>
              <a:rPr lang="pt-BR" sz="1800" b="1" dirty="0">
                <a:solidFill>
                  <a:srgbClr val="0000FF"/>
                </a:solidFill>
              </a:rPr>
              <a:t>B)</a:t>
            </a:r>
            <a:r>
              <a:rPr lang="pt-BR" sz="1800" dirty="0">
                <a:solidFill>
                  <a:srgbClr val="0000FF"/>
                </a:solidFill>
              </a:rPr>
              <a:t> Custos subsequentes de reformas e ampliações devem ser capitalizados quando aumentarem a vida útil, a capacidade ou a qualidade dos benefícios do ativo; caso contrário, são reconhecidos como despesa.</a:t>
            </a:r>
          </a:p>
          <a:p>
            <a:pPr algn="just"/>
            <a:r>
              <a:rPr lang="pt-BR" sz="1800" b="1" dirty="0">
                <a:solidFill>
                  <a:srgbClr val="0000FF"/>
                </a:solidFill>
              </a:rPr>
              <a:t>C)</a:t>
            </a:r>
            <a:r>
              <a:rPr lang="pt-BR" sz="1800" dirty="0">
                <a:solidFill>
                  <a:srgbClr val="0000FF"/>
                </a:solidFill>
              </a:rPr>
              <a:t> Em caso de invasão, o Manual prevê a emissão de Notificação Extrajudicial para Desocupação, com prazo de 90 dias; decorrido o prazo sem desocupação, a CPE encaminha o processo à Procuradoria Geral do Estado para reintegração de posse.</a:t>
            </a:r>
          </a:p>
          <a:p>
            <a:pPr algn="just"/>
            <a:endParaRPr lang="pt-BR" dirty="0"/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4C1DB44E-F4EC-F28A-85E7-3A05DC349B4C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206930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5DCC5103-BE02-6A00-080D-630D71FB5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CC88E466-4245-1A93-28D3-8113F43CBDE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F61FEFA5-0AF9-13EF-29E2-506CC1E16909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000" b="1" dirty="0">
                <a:solidFill>
                  <a:srgbClr val="0000FF"/>
                </a:solidFill>
              </a:rPr>
              <a:t>Questão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02) Aponte a alternativa que contém uma informação correta sobre a regularização cartorial de imóveis doados ou cedidos ao ente público.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A) A doação de imóvel público é excepcional e depende de lei específica, conforme art. 10 da Constituição Estadual e Lei 15.608/2007.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B) O Manual exige escritura pública, registro no Cartório de Registro de Imóveis e averbação da matrícula; a CPE deve solicitar certidão atualizada da escritura e da matrícula dentro do prazo da lei </a:t>
            </a:r>
            <a:r>
              <a:rPr lang="pt-BR" sz="2000" dirty="0" err="1">
                <a:solidFill>
                  <a:srgbClr val="0000FF"/>
                </a:solidFill>
              </a:rPr>
              <a:t>autorizatória</a:t>
            </a:r>
            <a:r>
              <a:rPr lang="pt-BR" sz="2000" dirty="0">
                <a:solidFill>
                  <a:srgbClr val="0000FF"/>
                </a:solidFill>
              </a:rPr>
              <a:t>.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C) No SIM-AM, o bem é cadastrado na tabela Bem com situação dominial e detalhamento, e a regularização cartorial garante segurança jurídica e correta evidenciação patrimonial.</a:t>
            </a:r>
          </a:p>
          <a:p>
            <a:pPr algn="just"/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8C9F7CB5-DB1E-EFF5-C4EE-D0576A9905D4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75867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FBD5BD6A-459B-D1DF-5858-26244994D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0AB787DA-3F01-1F6A-64F0-D50B87B7DBF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64179BE3-4865-9036-2CE7-19F48802C3A3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Referências </a:t>
            </a:r>
          </a:p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BRASIL. Ministério da Fazenda. Secretaria do Tesouro Nacional. Manual de Contabilidade Aplicada ao Setor Público (MCASP). 11. ed. Brasília: STN, 2024. Válido a partir de 2025. Aprovado pelas Portarias Conjuntas STN/SOF nº 26/2024, STN/SRPC nº 25/2024 e Portaria STN/MF nº 2.016/2024.</a:t>
            </a:r>
          </a:p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CONSELHO FEDERAL DE CONTABILIDADE. Normas Brasileiras de Contabilidade Técnicas Aplicadas ao Setor Público (NBC TSP). Brasília: CFC, [s.d.]. Inclui: NBC TSP 04 – Ativo Imobilizado; NBC TSP 05 – Ativo Intangível; NBC TSP 08 – Redução ao Valor Recuperável de Ativos Geradores de Caixa; NBC TSP 09 – Redução ao Valor Recuperável de Ativos Não Geradores de Caixa.</a:t>
            </a:r>
          </a:p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PARANÁ. Secretaria de Estado da Administração e da Previdência. Coordenadoria do Patrimônio do Estado. Manual de Gestão de Bens Imóveis Públicos. Curitiba: SEAP/CPE, 2016.</a:t>
            </a:r>
          </a:p>
          <a:p>
            <a:pPr algn="just">
              <a:spcBef>
                <a:spcPts val="200"/>
              </a:spcBef>
              <a:spcAft>
                <a:spcPts val="200"/>
              </a:spcAft>
            </a:pPr>
            <a:r>
              <a:rPr lang="pt-BR" sz="1500" dirty="0">
                <a:latin typeface="Arial" panose="020B0604020202020204" pitchFamily="34" charset="0"/>
                <a:cs typeface="Arial" panose="020B0604020202020204" pitchFamily="34" charset="0"/>
              </a:rPr>
              <a:t>PARANÁ. Secretaria de Estado da Administração e da Previdência. Bens Imóveis: Legislação Associada. Curitiba: SEAP, [s.d.]. TRIBUNAL DE CONTAS DO ESTADO DO PARANÁ. Coordenadoria de Sistemas e Informações da Fiscalização. Sistema de Informações Municipais – SIM-AM – Acompanhamento Mensal: Layout SIMAM 2026, versão 1.2a. Curitiba: TCE/PR, 2026.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4FF76EFC-BEDA-E748-C43E-E06E7024C0F7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Cadastramento e Regularização de Bens Imóveis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6220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C12EA52B-50A7-B951-E9D1-698BA3A66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>
            <a:extLst>
              <a:ext uri="{FF2B5EF4-FFF2-40B4-BE49-F238E27FC236}">
                <a16:creationId xmlns:a16="http://schemas.microsoft.com/office/drawing/2014/main" id="{1902E727-8DF0-42AC-73AD-F27385E3FD1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E3351664-52A5-31FE-6B6B-F42A168FB837}"/>
              </a:ext>
            </a:extLst>
          </p:cNvPr>
          <p:cNvSpPr txBox="1"/>
          <p:nvPr/>
        </p:nvSpPr>
        <p:spPr>
          <a:xfrm>
            <a:off x="1228478" y="1855458"/>
            <a:ext cx="68727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ú v i d a s ?</a:t>
            </a:r>
            <a:endParaRPr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62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7F100D7D-2934-0F40-3EFB-91F8E041B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>
            <a:extLst>
              <a:ext uri="{FF2B5EF4-FFF2-40B4-BE49-F238E27FC236}">
                <a16:creationId xmlns:a16="http://schemas.microsoft.com/office/drawing/2014/main" id="{02501E28-2706-CAB6-01F7-3E7445743BB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EAF65CD7-9346-5398-A13E-C06D47054FFC}"/>
              </a:ext>
            </a:extLst>
          </p:cNvPr>
          <p:cNvSpPr txBox="1"/>
          <p:nvPr/>
        </p:nvSpPr>
        <p:spPr>
          <a:xfrm>
            <a:off x="1135650" y="619563"/>
            <a:ext cx="68727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3600" dirty="0">
                <a:solidFill>
                  <a:srgbClr val="00B0F0"/>
                </a:solidFill>
              </a:rPr>
              <a:t>Seja a diferença que transforma a Gestão Pública!</a:t>
            </a:r>
            <a:endParaRPr lang="pt-BR" sz="36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pt-BR" sz="6000" b="1" dirty="0">
              <a:solidFill>
                <a:schemeClr val="bg1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lvl="0" algn="ctr"/>
            <a:r>
              <a:rPr lang="pt-BR" sz="6000" b="1" dirty="0">
                <a:solidFill>
                  <a:srgbClr val="00B0F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Só Venha!!!</a:t>
            </a:r>
            <a:endParaRPr lang="pt-BR" sz="6000" dirty="0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1291797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1937</Words>
  <Application>Microsoft Office PowerPoint</Application>
  <PresentationFormat>Apresentação na tela (16:9)</PresentationFormat>
  <Paragraphs>129</Paragraphs>
  <Slides>27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0" baseType="lpstr">
      <vt:lpstr>Arial</vt:lpstr>
      <vt:lpstr>Montserrat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Nilson</dc:creator>
  <cp:lastModifiedBy>Nilson</cp:lastModifiedBy>
  <cp:revision>247</cp:revision>
  <dcterms:modified xsi:type="dcterms:W3CDTF">2026-09-30T11:02:52Z</dcterms:modified>
</cp:coreProperties>
</file>